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9" r:id="rId2"/>
    <p:sldId id="293" r:id="rId3"/>
    <p:sldId id="351" r:id="rId4"/>
    <p:sldId id="263" r:id="rId5"/>
    <p:sldId id="322" r:id="rId6"/>
    <p:sldId id="304" r:id="rId7"/>
    <p:sldId id="290" r:id="rId8"/>
    <p:sldId id="327" r:id="rId9"/>
    <p:sldId id="358" r:id="rId10"/>
    <p:sldId id="360" r:id="rId11"/>
    <p:sldId id="359" r:id="rId12"/>
    <p:sldId id="323" r:id="rId13"/>
    <p:sldId id="274" r:id="rId14"/>
    <p:sldId id="352" r:id="rId15"/>
    <p:sldId id="265" r:id="rId16"/>
    <p:sldId id="266" r:id="rId17"/>
    <p:sldId id="340" r:id="rId18"/>
    <p:sldId id="329" r:id="rId19"/>
    <p:sldId id="269" r:id="rId20"/>
    <p:sldId id="267" r:id="rId21"/>
    <p:sldId id="347" r:id="rId22"/>
    <p:sldId id="350" r:id="rId23"/>
    <p:sldId id="348" r:id="rId24"/>
    <p:sldId id="349" r:id="rId25"/>
    <p:sldId id="353" r:id="rId26"/>
    <p:sldId id="294" r:id="rId27"/>
    <p:sldId id="324" r:id="rId28"/>
    <p:sldId id="276" r:id="rId29"/>
    <p:sldId id="270" r:id="rId30"/>
    <p:sldId id="325" r:id="rId31"/>
    <p:sldId id="275" r:id="rId32"/>
    <p:sldId id="271" r:id="rId33"/>
    <p:sldId id="272" r:id="rId34"/>
    <p:sldId id="273" r:id="rId35"/>
    <p:sldId id="283" r:id="rId36"/>
    <p:sldId id="284" r:id="rId37"/>
    <p:sldId id="268" r:id="rId38"/>
    <p:sldId id="326" r:id="rId39"/>
    <p:sldId id="341" r:id="rId40"/>
    <p:sldId id="364" r:id="rId41"/>
    <p:sldId id="342" r:id="rId42"/>
    <p:sldId id="361" r:id="rId43"/>
    <p:sldId id="362" r:id="rId44"/>
    <p:sldId id="363" r:id="rId45"/>
    <p:sldId id="365" r:id="rId46"/>
    <p:sldId id="296" r:id="rId47"/>
    <p:sldId id="295" r:id="rId48"/>
    <p:sldId id="356" r:id="rId49"/>
    <p:sldId id="357" r:id="rId50"/>
    <p:sldId id="303" r:id="rId51"/>
    <p:sldId id="300" r:id="rId52"/>
    <p:sldId id="305" r:id="rId53"/>
    <p:sldId id="302" r:id="rId54"/>
    <p:sldId id="306" r:id="rId55"/>
    <p:sldId id="308" r:id="rId56"/>
    <p:sldId id="307" r:id="rId57"/>
    <p:sldId id="354" r:id="rId58"/>
    <p:sldId id="355" r:id="rId59"/>
    <p:sldId id="309" r:id="rId60"/>
    <p:sldId id="344" r:id="rId61"/>
    <p:sldId id="345" r:id="rId62"/>
    <p:sldId id="346" r:id="rId63"/>
    <p:sldId id="343" r:id="rId64"/>
    <p:sldId id="299" r:id="rId65"/>
    <p:sldId id="298" r:id="rId66"/>
    <p:sldId id="311" r:id="rId67"/>
    <p:sldId id="312" r:id="rId68"/>
    <p:sldId id="313" r:id="rId69"/>
    <p:sldId id="297" r:id="rId70"/>
    <p:sldId id="315" r:id="rId71"/>
    <p:sldId id="318" r:id="rId72"/>
    <p:sldId id="316" r:id="rId73"/>
    <p:sldId id="321" r:id="rId74"/>
    <p:sldId id="317" r:id="rId75"/>
    <p:sldId id="332" r:id="rId76"/>
    <p:sldId id="335" r:id="rId77"/>
    <p:sldId id="336" r:id="rId78"/>
    <p:sldId id="337" r:id="rId79"/>
    <p:sldId id="338" r:id="rId80"/>
    <p:sldId id="339" r:id="rId81"/>
    <p:sldId id="330" r:id="rId8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5" autoAdjust="0"/>
    <p:restoredTop sz="94660"/>
  </p:normalViewPr>
  <p:slideViewPr>
    <p:cSldViewPr>
      <p:cViewPr varScale="1">
        <p:scale>
          <a:sx n="101" d="100"/>
          <a:sy n="101" d="100"/>
        </p:scale>
        <p:origin x="126" y="5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E6397-1892-456B-B275-32100A2A77C5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28E7E-41D0-45B3-98FB-477E000C0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614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618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117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5677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771550"/>
            <a:ext cx="1738536" cy="857250"/>
          </a:xfrm>
        </p:spPr>
        <p:txBody>
          <a:bodyPr/>
          <a:lstStyle>
            <a:lvl1pPr algn="l">
              <a:defRPr b="0"/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6" name="标题 1"/>
          <p:cNvSpPr txBox="1">
            <a:spLocks/>
          </p:cNvSpPr>
          <p:nvPr userDrawn="1"/>
        </p:nvSpPr>
        <p:spPr>
          <a:xfrm>
            <a:off x="467544" y="1779662"/>
            <a:ext cx="194421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dirty="0"/>
              <a:t>一级标题</a:t>
            </a:r>
            <a:r>
              <a:rPr lang="zh-CN" altLang="en-US" sz="3200" baseline="0" dirty="0"/>
              <a:t>  </a:t>
            </a:r>
            <a:endParaRPr lang="zh-CN" altLang="en-US" sz="3200" dirty="0"/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467544" y="2526382"/>
            <a:ext cx="194421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/>
              <a:t>二级标题</a:t>
            </a:r>
            <a:r>
              <a:rPr lang="zh-CN" altLang="en-US" sz="2400" baseline="0" dirty="0"/>
              <a:t>  </a:t>
            </a:r>
            <a:endParaRPr lang="zh-CN" altLang="en-US" sz="2400" dirty="0"/>
          </a:p>
        </p:txBody>
      </p:sp>
      <p:sp>
        <p:nvSpPr>
          <p:cNvPr id="8" name="标题 1"/>
          <p:cNvSpPr txBox="1">
            <a:spLocks/>
          </p:cNvSpPr>
          <p:nvPr userDrawn="1"/>
        </p:nvSpPr>
        <p:spPr>
          <a:xfrm>
            <a:off x="467544" y="3142084"/>
            <a:ext cx="194421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/>
              <a:t>三级标题</a:t>
            </a:r>
            <a:r>
              <a:rPr lang="zh-CN" altLang="en-US" sz="1800" baseline="0" dirty="0"/>
              <a:t>  </a:t>
            </a:r>
            <a:endParaRPr lang="zh-CN" altLang="en-US" sz="1800" dirty="0"/>
          </a:p>
        </p:txBody>
      </p:sp>
      <p:sp>
        <p:nvSpPr>
          <p:cNvPr id="9" name="标题 1"/>
          <p:cNvSpPr txBox="1">
            <a:spLocks/>
          </p:cNvSpPr>
          <p:nvPr userDrawn="1"/>
        </p:nvSpPr>
        <p:spPr>
          <a:xfrm>
            <a:off x="500038" y="3723878"/>
            <a:ext cx="194421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400" dirty="0"/>
              <a:t>四 级标题</a:t>
            </a:r>
            <a:r>
              <a:rPr lang="zh-CN" altLang="en-US" sz="1400" baseline="0" dirty="0"/>
              <a:t>  </a:t>
            </a:r>
            <a:endParaRPr lang="zh-CN" altLang="en-US" sz="1400" dirty="0"/>
          </a:p>
        </p:txBody>
      </p:sp>
      <p:sp>
        <p:nvSpPr>
          <p:cNvPr id="14" name="标题 1"/>
          <p:cNvSpPr txBox="1">
            <a:spLocks/>
          </p:cNvSpPr>
          <p:nvPr userDrawn="1"/>
        </p:nvSpPr>
        <p:spPr>
          <a:xfrm>
            <a:off x="508422" y="4299942"/>
            <a:ext cx="1944216" cy="363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dirty="0"/>
              <a:t>五 级标题</a:t>
            </a:r>
            <a:r>
              <a:rPr lang="zh-CN" altLang="en-US" sz="1100" baseline="0" dirty="0"/>
              <a:t>  </a:t>
            </a:r>
            <a:endParaRPr lang="zh-CN" altLang="en-US" sz="1100" dirty="0"/>
          </a:p>
        </p:txBody>
      </p:sp>
      <p:sp>
        <p:nvSpPr>
          <p:cNvPr id="15" name="标题 1"/>
          <p:cNvSpPr txBox="1">
            <a:spLocks/>
          </p:cNvSpPr>
          <p:nvPr userDrawn="1"/>
        </p:nvSpPr>
        <p:spPr>
          <a:xfrm>
            <a:off x="3635896" y="1779662"/>
            <a:ext cx="194421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/>
              <a:t>一级标题</a:t>
            </a:r>
            <a:r>
              <a:rPr lang="zh-CN" altLang="en-US" sz="3200" b="1" baseline="0" dirty="0"/>
              <a:t>  </a:t>
            </a:r>
            <a:endParaRPr lang="zh-CN" altLang="en-US" sz="3200" b="1" dirty="0"/>
          </a:p>
        </p:txBody>
      </p:sp>
      <p:sp>
        <p:nvSpPr>
          <p:cNvPr id="16" name="标题 1"/>
          <p:cNvSpPr txBox="1">
            <a:spLocks/>
          </p:cNvSpPr>
          <p:nvPr userDrawn="1"/>
        </p:nvSpPr>
        <p:spPr>
          <a:xfrm>
            <a:off x="3635896" y="2526382"/>
            <a:ext cx="194421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/>
              <a:t>二级标题</a:t>
            </a:r>
            <a:r>
              <a:rPr lang="zh-CN" altLang="en-US" sz="2400" b="1" baseline="0" dirty="0"/>
              <a:t>  </a:t>
            </a:r>
            <a:endParaRPr lang="zh-CN" altLang="en-US" sz="2400" b="1" dirty="0"/>
          </a:p>
        </p:txBody>
      </p:sp>
      <p:sp>
        <p:nvSpPr>
          <p:cNvPr id="17" name="标题 1"/>
          <p:cNvSpPr txBox="1">
            <a:spLocks/>
          </p:cNvSpPr>
          <p:nvPr userDrawn="1"/>
        </p:nvSpPr>
        <p:spPr>
          <a:xfrm>
            <a:off x="3635896" y="3142084"/>
            <a:ext cx="194421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/>
              <a:t>三级标题</a:t>
            </a:r>
            <a:r>
              <a:rPr lang="zh-CN" altLang="en-US" sz="1800" b="1" baseline="0" dirty="0"/>
              <a:t>  </a:t>
            </a:r>
            <a:endParaRPr lang="zh-CN" altLang="en-US" sz="1800" b="1" dirty="0"/>
          </a:p>
        </p:txBody>
      </p:sp>
      <p:sp>
        <p:nvSpPr>
          <p:cNvPr id="18" name="标题 1"/>
          <p:cNvSpPr txBox="1">
            <a:spLocks/>
          </p:cNvSpPr>
          <p:nvPr userDrawn="1"/>
        </p:nvSpPr>
        <p:spPr>
          <a:xfrm>
            <a:off x="3668390" y="3723878"/>
            <a:ext cx="194421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400" b="1" dirty="0"/>
              <a:t>四 级标题</a:t>
            </a:r>
            <a:r>
              <a:rPr lang="zh-CN" altLang="en-US" sz="1400" b="1" baseline="0" dirty="0"/>
              <a:t>  </a:t>
            </a:r>
            <a:endParaRPr lang="zh-CN" altLang="en-US" sz="1400" b="1" dirty="0"/>
          </a:p>
        </p:txBody>
      </p:sp>
      <p:sp>
        <p:nvSpPr>
          <p:cNvPr id="19" name="标题 1"/>
          <p:cNvSpPr txBox="1">
            <a:spLocks/>
          </p:cNvSpPr>
          <p:nvPr userDrawn="1"/>
        </p:nvSpPr>
        <p:spPr>
          <a:xfrm>
            <a:off x="3676774" y="4299942"/>
            <a:ext cx="1944216" cy="363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/>
              <a:t>五 级标题</a:t>
            </a:r>
            <a:r>
              <a:rPr lang="zh-CN" altLang="en-US" sz="1100" b="1" baseline="0" dirty="0"/>
              <a:t>  </a:t>
            </a:r>
            <a:endParaRPr lang="zh-CN" altLang="en-US" sz="1100" b="1" dirty="0"/>
          </a:p>
        </p:txBody>
      </p:sp>
      <p:sp>
        <p:nvSpPr>
          <p:cNvPr id="20" name="标题 1"/>
          <p:cNvSpPr txBox="1">
            <a:spLocks/>
          </p:cNvSpPr>
          <p:nvPr userDrawn="1"/>
        </p:nvSpPr>
        <p:spPr>
          <a:xfrm>
            <a:off x="3668390" y="771550"/>
            <a:ext cx="1738536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50028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A3ACC-83BC-41D1-9570-C4DE06774E5D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CEBD6-0558-433E-A3D4-1B3C0C2B92A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0"/>
            <a:ext cx="91409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47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49" r:id="rId3"/>
    <p:sldLayoutId id="2147483662" r:id="rId4"/>
    <p:sldLayoutId id="2147483666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0"/>
            <a:ext cx="9140954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68144" y="278777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推荐引擎分享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172400" y="32918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单龙</a:t>
            </a:r>
          </a:p>
        </p:txBody>
      </p:sp>
    </p:spTree>
    <p:extLst>
      <p:ext uri="{BB962C8B-B14F-4D97-AF65-F5344CB8AC3E}">
        <p14:creationId xmlns:p14="http://schemas.microsoft.com/office/powerpoint/2010/main" val="243278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251520" y="22491"/>
            <a:ext cx="5040560" cy="317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 dirty="0" err="1" smtClean="0"/>
              <a:t>Dubbo</a:t>
            </a:r>
            <a:r>
              <a:rPr lang="zh-CN" altLang="en-US" sz="1600" b="1" dirty="0" smtClean="0"/>
              <a:t>总体架构</a:t>
            </a:r>
            <a:r>
              <a:rPr lang="en-US" altLang="zh-CN" sz="1600" b="1" dirty="0" smtClean="0"/>
              <a:t>-</a:t>
            </a:r>
            <a:r>
              <a:rPr lang="zh-CN" altLang="en-US" sz="1600" dirty="0"/>
              <a:t>服务提供者暴露一个服务的详细过程</a:t>
            </a:r>
            <a:endParaRPr lang="zh-CN" altLang="en-US" sz="16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9" y="351472"/>
            <a:ext cx="2991803" cy="479202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63888" y="699542"/>
            <a:ext cx="511256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暴露服务的主过程：</a:t>
            </a:r>
            <a:r>
              <a:rPr lang="zh-CN" altLang="en-US" dirty="0"/>
              <a:t/>
            </a:r>
            <a:br>
              <a:rPr lang="zh-CN" altLang="en-US" dirty="0"/>
            </a:br>
            <a:endParaRPr lang="en-US" altLang="zh-CN" dirty="0" smtClean="0"/>
          </a:p>
          <a:p>
            <a:r>
              <a:rPr lang="zh-CN" altLang="en-US" sz="1600" dirty="0" smtClean="0">
                <a:latin typeface="+mn-ea"/>
              </a:rPr>
              <a:t>首先</a:t>
            </a:r>
            <a:r>
              <a:rPr lang="en-US" altLang="zh-CN" sz="1600" dirty="0" err="1">
                <a:latin typeface="+mn-ea"/>
              </a:rPr>
              <a:t>ServiceConfig</a:t>
            </a:r>
            <a:r>
              <a:rPr lang="zh-CN" altLang="en-US" sz="1600" dirty="0">
                <a:latin typeface="+mn-ea"/>
              </a:rPr>
              <a:t>类拿到对外提供服务的实际类</a:t>
            </a:r>
            <a:r>
              <a:rPr lang="en-US" altLang="zh-CN" sz="1600" dirty="0">
                <a:latin typeface="+mn-ea"/>
              </a:rPr>
              <a:t>ref</a:t>
            </a:r>
            <a:r>
              <a:rPr lang="zh-CN" altLang="en-US" sz="1600" dirty="0">
                <a:latin typeface="+mn-ea"/>
              </a:rPr>
              <a:t>，然后将</a:t>
            </a:r>
            <a:r>
              <a:rPr lang="en-US" altLang="zh-CN" sz="1600" dirty="0" err="1">
                <a:latin typeface="+mn-ea"/>
              </a:rPr>
              <a:t>ProxyFactory</a:t>
            </a:r>
            <a:r>
              <a:rPr lang="zh-CN" altLang="en-US" sz="1600" dirty="0">
                <a:latin typeface="+mn-ea"/>
              </a:rPr>
              <a:t>类的</a:t>
            </a:r>
            <a:r>
              <a:rPr lang="en-US" altLang="zh-CN" sz="1600" dirty="0" err="1">
                <a:latin typeface="+mn-ea"/>
              </a:rPr>
              <a:t>getInvoker</a:t>
            </a:r>
            <a:r>
              <a:rPr lang="zh-CN" altLang="en-US" sz="1600" dirty="0">
                <a:latin typeface="+mn-ea"/>
              </a:rPr>
              <a:t>方法使用</a:t>
            </a:r>
            <a:r>
              <a:rPr lang="en-US" altLang="zh-CN" sz="1600" dirty="0">
                <a:latin typeface="+mn-ea"/>
              </a:rPr>
              <a:t>ref</a:t>
            </a:r>
            <a:r>
              <a:rPr lang="zh-CN" altLang="en-US" sz="1600" dirty="0">
                <a:latin typeface="+mn-ea"/>
              </a:rPr>
              <a:t>生成一个</a:t>
            </a:r>
            <a:r>
              <a:rPr lang="en-US" altLang="zh-CN" sz="1600" dirty="0" err="1">
                <a:latin typeface="+mn-ea"/>
              </a:rPr>
              <a:t>AbstractProxyInvoker</a:t>
            </a:r>
            <a:r>
              <a:rPr lang="zh-CN" altLang="en-US" sz="1600" dirty="0">
                <a:latin typeface="+mn-ea"/>
              </a:rPr>
              <a:t>实例，到这一步就完成具体服务到</a:t>
            </a:r>
            <a:r>
              <a:rPr lang="en-US" altLang="zh-CN" sz="1600" dirty="0">
                <a:latin typeface="+mn-ea"/>
              </a:rPr>
              <a:t>invoker</a:t>
            </a:r>
            <a:r>
              <a:rPr lang="zh-CN" altLang="en-US" sz="1600" dirty="0">
                <a:latin typeface="+mn-ea"/>
              </a:rPr>
              <a:t>的转化。接下来就是</a:t>
            </a:r>
            <a:r>
              <a:rPr lang="en-US" altLang="zh-CN" sz="1600" dirty="0">
                <a:latin typeface="+mn-ea"/>
              </a:rPr>
              <a:t>Invoker</a:t>
            </a:r>
            <a:r>
              <a:rPr lang="zh-CN" altLang="en-US" sz="1600" dirty="0">
                <a:latin typeface="+mn-ea"/>
              </a:rPr>
              <a:t>转换到</a:t>
            </a:r>
            <a:r>
              <a:rPr lang="en-US" altLang="zh-CN" sz="1600" dirty="0">
                <a:latin typeface="+mn-ea"/>
              </a:rPr>
              <a:t>Exporter</a:t>
            </a:r>
            <a:r>
              <a:rPr lang="zh-CN" altLang="en-US" sz="1600" dirty="0">
                <a:latin typeface="+mn-ea"/>
              </a:rPr>
              <a:t>的过程。 </a:t>
            </a:r>
            <a:r>
              <a:rPr lang="en-US" altLang="zh-CN" sz="1600" dirty="0" err="1">
                <a:latin typeface="+mn-ea"/>
              </a:rPr>
              <a:t>Dubbo</a:t>
            </a:r>
            <a:r>
              <a:rPr lang="zh-CN" altLang="en-US" sz="1600" dirty="0">
                <a:latin typeface="+mn-ea"/>
              </a:rPr>
              <a:t>处理服务暴露的关键就在</a:t>
            </a:r>
            <a:r>
              <a:rPr lang="en-US" altLang="zh-CN" sz="1600" dirty="0">
                <a:latin typeface="+mn-ea"/>
              </a:rPr>
              <a:t>Invoker</a:t>
            </a:r>
            <a:r>
              <a:rPr lang="zh-CN" altLang="en-US" sz="1600" dirty="0">
                <a:latin typeface="+mn-ea"/>
              </a:rPr>
              <a:t>转换到</a:t>
            </a:r>
            <a:r>
              <a:rPr lang="en-US" altLang="zh-CN" sz="1600" dirty="0">
                <a:latin typeface="+mn-ea"/>
              </a:rPr>
              <a:t>Exporter</a:t>
            </a:r>
            <a:r>
              <a:rPr lang="zh-CN" altLang="en-US" sz="1600" dirty="0">
                <a:latin typeface="+mn-ea"/>
              </a:rPr>
              <a:t>的过程，下面我们以</a:t>
            </a:r>
            <a:r>
              <a:rPr lang="en-US" altLang="zh-CN" sz="1600" dirty="0" err="1" smtClean="0">
                <a:latin typeface="+mn-ea"/>
              </a:rPr>
              <a:t>Dubbo</a:t>
            </a:r>
            <a:r>
              <a:rPr lang="zh-CN" altLang="en-US" sz="1600" dirty="0" smtClean="0">
                <a:latin typeface="+mn-ea"/>
              </a:rPr>
              <a:t>这种</a:t>
            </a:r>
            <a:r>
              <a:rPr lang="zh-CN" altLang="en-US" sz="1600" dirty="0">
                <a:latin typeface="+mn-ea"/>
              </a:rPr>
              <a:t>典型协议的实现来进行说明： </a:t>
            </a:r>
            <a:r>
              <a:rPr lang="en-US" altLang="zh-CN" sz="1600" dirty="0" err="1">
                <a:latin typeface="+mn-ea"/>
              </a:rPr>
              <a:t>Dubbo</a:t>
            </a:r>
            <a:r>
              <a:rPr lang="zh-CN" altLang="en-US" sz="1600" dirty="0">
                <a:latin typeface="+mn-ea"/>
              </a:rPr>
              <a:t>的实现： </a:t>
            </a:r>
            <a:r>
              <a:rPr lang="en-US" altLang="zh-CN" sz="1600" dirty="0" err="1">
                <a:latin typeface="+mn-ea"/>
              </a:rPr>
              <a:t>Dubbo</a:t>
            </a:r>
            <a:r>
              <a:rPr lang="zh-CN" altLang="en-US" sz="1600" dirty="0">
                <a:latin typeface="+mn-ea"/>
              </a:rPr>
              <a:t>协议的</a:t>
            </a:r>
            <a:r>
              <a:rPr lang="en-US" altLang="zh-CN" sz="1600" dirty="0">
                <a:latin typeface="+mn-ea"/>
              </a:rPr>
              <a:t>Invoker</a:t>
            </a:r>
            <a:r>
              <a:rPr lang="zh-CN" altLang="en-US" sz="1600" dirty="0">
                <a:latin typeface="+mn-ea"/>
              </a:rPr>
              <a:t>转为</a:t>
            </a:r>
            <a:r>
              <a:rPr lang="en-US" altLang="zh-CN" sz="1600" dirty="0">
                <a:latin typeface="+mn-ea"/>
              </a:rPr>
              <a:t>Exporter</a:t>
            </a:r>
            <a:r>
              <a:rPr lang="zh-CN" altLang="en-US" sz="1600" dirty="0">
                <a:latin typeface="+mn-ea"/>
              </a:rPr>
              <a:t>发生在</a:t>
            </a:r>
            <a:r>
              <a:rPr lang="en-US" altLang="zh-CN" sz="1600" dirty="0" err="1">
                <a:latin typeface="+mn-ea"/>
              </a:rPr>
              <a:t>DubboProtocol</a:t>
            </a:r>
            <a:r>
              <a:rPr lang="zh-CN" altLang="en-US" sz="1600" dirty="0">
                <a:latin typeface="+mn-ea"/>
              </a:rPr>
              <a:t>类的</a:t>
            </a:r>
            <a:r>
              <a:rPr lang="en-US" altLang="zh-CN" sz="1600" dirty="0">
                <a:latin typeface="+mn-ea"/>
              </a:rPr>
              <a:t>export</a:t>
            </a:r>
            <a:r>
              <a:rPr lang="zh-CN" altLang="en-US" sz="1600" dirty="0">
                <a:latin typeface="+mn-ea"/>
              </a:rPr>
              <a:t>方法，它主要是打开</a:t>
            </a:r>
            <a:r>
              <a:rPr lang="en-US" altLang="zh-CN" sz="1600" dirty="0">
                <a:latin typeface="+mn-ea"/>
              </a:rPr>
              <a:t>socket</a:t>
            </a:r>
            <a:r>
              <a:rPr lang="zh-CN" altLang="en-US" sz="1600" dirty="0">
                <a:latin typeface="+mn-ea"/>
              </a:rPr>
              <a:t>侦听服务，并接收客户端发来的各种请求，通讯细节由</a:t>
            </a:r>
            <a:r>
              <a:rPr lang="en-US" altLang="zh-CN" sz="1600" dirty="0" err="1">
                <a:latin typeface="+mn-ea"/>
              </a:rPr>
              <a:t>dubbo</a:t>
            </a:r>
            <a:r>
              <a:rPr lang="zh-CN" altLang="en-US" sz="1600" dirty="0">
                <a:latin typeface="+mn-ea"/>
              </a:rPr>
              <a:t>自己实现。</a:t>
            </a:r>
          </a:p>
        </p:txBody>
      </p:sp>
    </p:spTree>
    <p:extLst>
      <p:ext uri="{BB962C8B-B14F-4D97-AF65-F5344CB8AC3E}">
        <p14:creationId xmlns:p14="http://schemas.microsoft.com/office/powerpoint/2010/main" val="192647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231190" y="32716"/>
            <a:ext cx="3476714" cy="2347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 dirty="0" err="1" smtClean="0"/>
              <a:t>Dubbo</a:t>
            </a:r>
            <a:r>
              <a:rPr lang="zh-CN" altLang="en-US" sz="1600" b="1" dirty="0" smtClean="0"/>
              <a:t>总体架构</a:t>
            </a:r>
            <a:r>
              <a:rPr lang="en-US" altLang="zh-CN" sz="1600" b="1" dirty="0" smtClean="0"/>
              <a:t>-</a:t>
            </a:r>
            <a:r>
              <a:rPr lang="zh-CN" altLang="en-US" sz="1600" dirty="0"/>
              <a:t>服务消费的主</a:t>
            </a:r>
            <a:r>
              <a:rPr lang="zh-CN" altLang="en-US" sz="1600" dirty="0" smtClean="0"/>
              <a:t>过程</a:t>
            </a:r>
            <a:endParaRPr lang="zh-CN" altLang="en-US" sz="1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11510"/>
            <a:ext cx="2837498" cy="45091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07904" y="915566"/>
            <a:ext cx="41764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服务消费的主过程</a:t>
            </a:r>
            <a:endParaRPr lang="en-US" altLang="zh-CN" b="1" dirty="0" smtClean="0">
              <a:latin typeface="+mn-ea"/>
            </a:endParaRPr>
          </a:p>
          <a:p>
            <a:endParaRPr lang="en-US" altLang="zh-CN" sz="1600" dirty="0" smtClean="0">
              <a:latin typeface="+mn-ea"/>
            </a:endParaRPr>
          </a:p>
          <a:p>
            <a:r>
              <a:rPr lang="zh-CN" altLang="en-US" sz="1600" dirty="0" smtClean="0">
                <a:latin typeface="+mn-ea"/>
              </a:rPr>
              <a:t>首先</a:t>
            </a:r>
            <a:r>
              <a:rPr lang="en-US" altLang="zh-CN" sz="1600" dirty="0" err="1">
                <a:latin typeface="+mn-ea"/>
              </a:rPr>
              <a:t>ReferenceConfig</a:t>
            </a:r>
            <a:r>
              <a:rPr lang="zh-CN" altLang="en-US" sz="1600" dirty="0">
                <a:latin typeface="+mn-ea"/>
              </a:rPr>
              <a:t>类的</a:t>
            </a:r>
            <a:r>
              <a:rPr lang="en-US" altLang="zh-CN" sz="1600" dirty="0" err="1">
                <a:latin typeface="+mn-ea"/>
              </a:rPr>
              <a:t>init</a:t>
            </a:r>
            <a:r>
              <a:rPr lang="zh-CN" altLang="en-US" sz="1600" dirty="0">
                <a:latin typeface="+mn-ea"/>
              </a:rPr>
              <a:t>方法调用</a:t>
            </a:r>
            <a:r>
              <a:rPr lang="en-US" altLang="zh-CN" sz="1600" dirty="0">
                <a:latin typeface="+mn-ea"/>
              </a:rPr>
              <a:t>Protocol</a:t>
            </a:r>
            <a:r>
              <a:rPr lang="zh-CN" altLang="en-US" sz="1600" dirty="0">
                <a:latin typeface="+mn-ea"/>
              </a:rPr>
              <a:t>的</a:t>
            </a:r>
            <a:r>
              <a:rPr lang="en-US" altLang="zh-CN" sz="1600" dirty="0">
                <a:latin typeface="+mn-ea"/>
              </a:rPr>
              <a:t>refer</a:t>
            </a:r>
            <a:r>
              <a:rPr lang="zh-CN" altLang="en-US" sz="1600" dirty="0">
                <a:latin typeface="+mn-ea"/>
              </a:rPr>
              <a:t>方法生成</a:t>
            </a:r>
            <a:r>
              <a:rPr lang="en-US" altLang="zh-CN" sz="1600" dirty="0">
                <a:latin typeface="+mn-ea"/>
              </a:rPr>
              <a:t>Invoker</a:t>
            </a:r>
            <a:r>
              <a:rPr lang="zh-CN" altLang="en-US" sz="1600" dirty="0">
                <a:latin typeface="+mn-ea"/>
              </a:rPr>
              <a:t>实例。接下来把</a:t>
            </a:r>
            <a:r>
              <a:rPr lang="en-US" altLang="zh-CN" sz="1600" dirty="0">
                <a:latin typeface="+mn-ea"/>
              </a:rPr>
              <a:t>Invoker</a:t>
            </a:r>
            <a:r>
              <a:rPr lang="zh-CN" altLang="en-US" sz="1600" dirty="0">
                <a:latin typeface="+mn-ea"/>
              </a:rPr>
              <a:t>转为客户端需要的接口</a:t>
            </a:r>
          </a:p>
        </p:txBody>
      </p:sp>
    </p:spTree>
    <p:extLst>
      <p:ext uri="{BB962C8B-B14F-4D97-AF65-F5344CB8AC3E}">
        <p14:creationId xmlns:p14="http://schemas.microsoft.com/office/powerpoint/2010/main" val="333842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 txBox="1">
            <a:spLocks/>
          </p:cNvSpPr>
          <p:nvPr/>
        </p:nvSpPr>
        <p:spPr bwMode="auto">
          <a:xfrm>
            <a:off x="2267744" y="2211710"/>
            <a:ext cx="388843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</a:t>
            </a:r>
            <a:r>
              <a:rPr lang="zh-CN" altLang="en-US" sz="2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en-US" altLang="zh-CN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1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apollo</a:t>
            </a: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配置中心</a:t>
            </a:r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947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429308" y="555526"/>
            <a:ext cx="3998676" cy="360040"/>
          </a:xfrm>
        </p:spPr>
        <p:txBody>
          <a:bodyPr>
            <a:noAutofit/>
          </a:bodyPr>
          <a:lstStyle/>
          <a:p>
            <a:pPr algn="l"/>
            <a:r>
              <a:rPr lang="zh-CN" altLang="en-US" sz="1600" b="1" dirty="0"/>
              <a:t>配置中心管理后台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5" y="0"/>
            <a:ext cx="8461058" cy="52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22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323528" y="0"/>
            <a:ext cx="3998676" cy="360040"/>
          </a:xfrm>
        </p:spPr>
        <p:txBody>
          <a:bodyPr>
            <a:noAutofit/>
          </a:bodyPr>
          <a:lstStyle/>
          <a:p>
            <a:pPr algn="l"/>
            <a:r>
              <a:rPr lang="zh-CN" altLang="en-US" sz="1600" b="1" dirty="0"/>
              <a:t>配置</a:t>
            </a:r>
            <a:r>
              <a:rPr lang="zh-CN" altLang="en-US" sz="1600" b="1" dirty="0" smtClean="0"/>
              <a:t>中心使用实践</a:t>
            </a:r>
            <a:endParaRPr lang="zh-CN" altLang="en-US" sz="16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68052"/>
            <a:ext cx="4251960" cy="4373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17" y="699542"/>
            <a:ext cx="45720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70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429308" y="555526"/>
            <a:ext cx="2774540" cy="288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1800" dirty="0"/>
              <a:t> </a:t>
            </a:r>
            <a:r>
              <a:rPr lang="zh-CN" altLang="en-US" sz="1800" b="1" dirty="0"/>
              <a:t>配置中心介绍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87574"/>
            <a:ext cx="69532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05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429308" y="555526"/>
            <a:ext cx="3998676" cy="360040"/>
          </a:xfrm>
        </p:spPr>
        <p:txBody>
          <a:bodyPr>
            <a:noAutofit/>
          </a:bodyPr>
          <a:lstStyle/>
          <a:p>
            <a:pPr algn="l"/>
            <a:r>
              <a:rPr lang="zh-CN" altLang="en-US" sz="1600" b="1" dirty="0"/>
              <a:t>配置中心配置发布后实时推送到客户端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1247775"/>
            <a:ext cx="68770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14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323528" y="51470"/>
            <a:ext cx="1498129" cy="235049"/>
          </a:xfrm>
        </p:spPr>
        <p:txBody>
          <a:bodyPr>
            <a:noAutofit/>
          </a:bodyPr>
          <a:lstStyle/>
          <a:p>
            <a:pPr algn="l"/>
            <a:r>
              <a:rPr lang="en-US" altLang="zh-CN" sz="1600" b="1" dirty="0" smtClean="0"/>
              <a:t>Apollo</a:t>
            </a:r>
            <a:r>
              <a:rPr lang="zh-CN" altLang="en-US" sz="1600" b="1" dirty="0" smtClean="0"/>
              <a:t>架构</a:t>
            </a:r>
            <a:endParaRPr lang="zh-CN" altLang="en-US" sz="16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-3286"/>
            <a:ext cx="6009323" cy="516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8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 txBox="1">
            <a:spLocks/>
          </p:cNvSpPr>
          <p:nvPr/>
        </p:nvSpPr>
        <p:spPr bwMode="auto">
          <a:xfrm>
            <a:off x="2267744" y="2211710"/>
            <a:ext cx="4536504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</a:t>
            </a:r>
            <a:r>
              <a:rPr lang="zh-CN" altLang="en-US" sz="2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en-US" altLang="zh-CN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分布式任务调度</a:t>
            </a:r>
            <a:r>
              <a:rPr lang="en-US" altLang="zh-CN" sz="21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xxl</a:t>
            </a:r>
            <a:r>
              <a:rPr lang="en-US" altLang="zh-CN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-job</a:t>
            </a:r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9158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339502"/>
            <a:ext cx="9058275" cy="457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39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95536" y="627534"/>
            <a:ext cx="6696744" cy="309634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3866" tIns="33866" rIns="33866" bIns="33866" numCol="1" spcCol="38100" rtlCol="0" anchor="ctr">
            <a:spAutoFit/>
          </a:bodyPr>
          <a:lstStyle/>
          <a:p>
            <a:pPr algn="l"/>
            <a:r>
              <a:rPr lang="zh-CN" altLang="en-US" dirty="0" smtClean="0">
                <a:latin typeface="+mj-lt"/>
              </a:rPr>
              <a:t>一、推荐架构介绍</a:t>
            </a:r>
            <a:endParaRPr lang="en-US" altLang="zh-CN" dirty="0" smtClean="0">
              <a:latin typeface="+mj-lt"/>
            </a:endParaRPr>
          </a:p>
          <a:p>
            <a:pPr algn="l"/>
            <a:endParaRPr lang="en-US" altLang="zh-CN" dirty="0" smtClean="0">
              <a:latin typeface="+mj-lt"/>
            </a:endParaRPr>
          </a:p>
          <a:p>
            <a:pPr marL="0" marR="0" indent="0" algn="l" defTabSz="550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+mj-lt"/>
              </a:rPr>
              <a:t>二、中间件介绍</a:t>
            </a:r>
            <a:endParaRPr lang="en-US" altLang="zh-CN" dirty="0" smtClean="0">
              <a:latin typeface="+mj-lt"/>
            </a:endParaRPr>
          </a:p>
          <a:p>
            <a:pPr marL="0" marR="0" indent="0" algn="l" defTabSz="550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 smtClean="0">
              <a:latin typeface="+mj-lt"/>
            </a:endParaRPr>
          </a:p>
          <a:p>
            <a:pPr marL="0" marR="0" indent="0" algn="l" defTabSz="550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+mj-lt"/>
              </a:rPr>
              <a:t>三、部署介绍</a:t>
            </a:r>
            <a:endParaRPr lang="en-US" altLang="zh-CN" dirty="0" smtClean="0">
              <a:latin typeface="+mj-lt"/>
            </a:endParaRPr>
          </a:p>
          <a:p>
            <a:pPr marL="0" marR="0" indent="0" algn="l" defTabSz="550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 smtClean="0">
              <a:latin typeface="+mj-lt"/>
            </a:endParaRPr>
          </a:p>
          <a:p>
            <a:pPr marL="0" marR="0" indent="0" algn="l" defTabSz="550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+mj-lt"/>
              </a:rPr>
              <a:t>四、监控</a:t>
            </a:r>
            <a:r>
              <a:rPr lang="en-US" altLang="zh-CN" dirty="0" smtClean="0">
                <a:latin typeface="+mj-lt"/>
              </a:rPr>
              <a:t>&amp;</a:t>
            </a:r>
            <a:r>
              <a:rPr lang="zh-CN" altLang="en-US" dirty="0" smtClean="0">
                <a:latin typeface="+mj-lt"/>
              </a:rPr>
              <a:t>告警</a:t>
            </a:r>
            <a:endParaRPr lang="en-US" altLang="zh-CN" dirty="0" smtClean="0">
              <a:latin typeface="+mj-lt"/>
            </a:endParaRPr>
          </a:p>
          <a:p>
            <a:pPr marL="0" marR="0" indent="0" algn="l" defTabSz="550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 smtClean="0">
              <a:latin typeface="+mj-lt"/>
            </a:endParaRPr>
          </a:p>
          <a:p>
            <a:pPr marL="0" marR="0" indent="0" algn="l" defTabSz="550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+mj-lt"/>
              </a:rPr>
              <a:t>五、</a:t>
            </a:r>
            <a:r>
              <a:rPr lang="en-US" altLang="zh-CN" dirty="0" err="1" smtClean="0">
                <a:latin typeface="+mj-lt"/>
              </a:rPr>
              <a:t>Abtest</a:t>
            </a:r>
            <a:r>
              <a:rPr lang="en-US" altLang="zh-CN" dirty="0" smtClean="0">
                <a:latin typeface="+mj-lt"/>
              </a:rPr>
              <a:t>&amp;</a:t>
            </a:r>
            <a:r>
              <a:rPr lang="zh-CN" altLang="en-US" dirty="0" smtClean="0">
                <a:latin typeface="+mj-lt"/>
              </a:rPr>
              <a:t>可视化</a:t>
            </a:r>
            <a:endParaRPr lang="en-US" altLang="zh-CN" dirty="0" smtClean="0">
              <a:latin typeface="+mj-lt"/>
            </a:endParaRPr>
          </a:p>
          <a:p>
            <a:pPr marL="0" marR="0" indent="0" algn="l" defTabSz="550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+mj-lt"/>
              </a:rPr>
              <a:t/>
            </a:r>
            <a:br>
              <a:rPr lang="en-US" altLang="zh-CN" dirty="0" smtClean="0">
                <a:latin typeface="+mj-lt"/>
              </a:rPr>
            </a:br>
            <a:r>
              <a:rPr lang="zh-CN" altLang="en-US" dirty="0" smtClean="0">
                <a:latin typeface="+mj-lt"/>
              </a:rPr>
              <a:t>六、优化介绍</a:t>
            </a:r>
            <a:endParaRPr lang="en-US" altLang="zh-CN" dirty="0" smtClean="0">
              <a:latin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1520" y="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内容概要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4627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429308" y="555526"/>
            <a:ext cx="3350604" cy="288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1800" dirty="0"/>
              <a:t> </a:t>
            </a:r>
            <a:r>
              <a:rPr lang="zh-CN" altLang="en-US" sz="1800" b="1" dirty="0">
                <a:latin typeface="+mj-ea"/>
              </a:rPr>
              <a:t>分布式任务调度</a:t>
            </a:r>
            <a:r>
              <a:rPr lang="en-US" altLang="zh-CN" sz="1800" b="1" dirty="0" smtClean="0">
                <a:latin typeface="+mj-ea"/>
              </a:rPr>
              <a:t>-</a:t>
            </a:r>
            <a:r>
              <a:rPr lang="zh-CN" altLang="en-US" sz="1800" b="1" dirty="0" smtClean="0">
                <a:latin typeface="+mj-ea"/>
              </a:rPr>
              <a:t>任务管理</a:t>
            </a:r>
            <a:endParaRPr lang="zh-CN" altLang="en-US" sz="1800" b="1" dirty="0">
              <a:latin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5454"/>
            <a:ext cx="7745254" cy="500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93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309489" y="17934"/>
            <a:ext cx="3350604" cy="288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1800" dirty="0"/>
              <a:t> </a:t>
            </a:r>
            <a:r>
              <a:rPr lang="zh-CN" altLang="en-US" sz="1800" b="1" dirty="0">
                <a:latin typeface="+mj-ea"/>
              </a:rPr>
              <a:t>分布式任务调度</a:t>
            </a:r>
            <a:r>
              <a:rPr lang="en-US" altLang="zh-CN" sz="1800" b="1" dirty="0" smtClean="0">
                <a:latin typeface="+mj-ea"/>
              </a:rPr>
              <a:t>-</a:t>
            </a:r>
            <a:r>
              <a:rPr lang="zh-CN" altLang="en-US" sz="1800" b="1" dirty="0" smtClean="0">
                <a:latin typeface="+mj-ea"/>
              </a:rPr>
              <a:t>执行器管理</a:t>
            </a:r>
            <a:endParaRPr lang="zh-CN" altLang="en-US" sz="1800" b="1" dirty="0">
              <a:latin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75606"/>
            <a:ext cx="7879080" cy="15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32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309489" y="17934"/>
            <a:ext cx="3350604" cy="288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1800" dirty="0"/>
              <a:t> </a:t>
            </a:r>
            <a:r>
              <a:rPr lang="zh-CN" altLang="en-US" sz="1800" b="1" dirty="0">
                <a:latin typeface="+mj-ea"/>
              </a:rPr>
              <a:t>分布式任务调度</a:t>
            </a:r>
            <a:r>
              <a:rPr lang="en-US" altLang="zh-CN" sz="1800" b="1" dirty="0" smtClean="0">
                <a:latin typeface="+mj-ea"/>
              </a:rPr>
              <a:t>-</a:t>
            </a:r>
            <a:r>
              <a:rPr lang="zh-CN" altLang="en-US" sz="1800" b="1" dirty="0" smtClean="0">
                <a:latin typeface="+mj-ea"/>
              </a:rPr>
              <a:t>任务配置</a:t>
            </a:r>
            <a:endParaRPr lang="zh-CN" altLang="en-US" sz="1800" b="1" dirty="0">
              <a:latin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05966"/>
            <a:ext cx="84677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38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251520" y="0"/>
            <a:ext cx="3350604" cy="288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1800" dirty="0"/>
              <a:t> </a:t>
            </a:r>
            <a:r>
              <a:rPr lang="zh-CN" altLang="en-US" sz="1800" b="1" dirty="0">
                <a:latin typeface="+mj-ea"/>
              </a:rPr>
              <a:t>分布式任务调度</a:t>
            </a:r>
            <a:r>
              <a:rPr lang="en-US" altLang="zh-CN" sz="1800" b="1" dirty="0" smtClean="0">
                <a:latin typeface="+mj-ea"/>
              </a:rPr>
              <a:t>-</a:t>
            </a:r>
            <a:r>
              <a:rPr lang="zh-CN" altLang="en-US" sz="1800" b="1" dirty="0" smtClean="0">
                <a:latin typeface="+mj-ea"/>
              </a:rPr>
              <a:t>调度日志</a:t>
            </a:r>
            <a:endParaRPr lang="zh-CN" altLang="en-US" sz="1800" b="1" dirty="0">
              <a:latin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42" y="411510"/>
            <a:ext cx="787908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86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251520" y="0"/>
            <a:ext cx="3350604" cy="288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1800" dirty="0"/>
              <a:t> </a:t>
            </a:r>
            <a:r>
              <a:rPr lang="zh-CN" altLang="en-US" sz="1800" b="1" dirty="0">
                <a:latin typeface="+mj-ea"/>
              </a:rPr>
              <a:t>分布式任务调度</a:t>
            </a:r>
            <a:r>
              <a:rPr lang="en-US" altLang="zh-CN" sz="1800" b="1" dirty="0" smtClean="0">
                <a:latin typeface="+mj-ea"/>
              </a:rPr>
              <a:t>-</a:t>
            </a:r>
            <a:r>
              <a:rPr lang="zh-CN" altLang="en-US" sz="1800" b="1" dirty="0" smtClean="0">
                <a:latin typeface="+mj-ea"/>
              </a:rPr>
              <a:t>调度日志</a:t>
            </a:r>
            <a:endParaRPr lang="zh-CN" altLang="en-US" sz="1800" b="1" dirty="0">
              <a:latin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5" y="843558"/>
            <a:ext cx="8301037" cy="21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42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251520" y="0"/>
            <a:ext cx="3350604" cy="288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1800" dirty="0"/>
              <a:t> </a:t>
            </a:r>
            <a:r>
              <a:rPr lang="zh-CN" altLang="en-US" sz="1800" b="1" dirty="0">
                <a:latin typeface="+mj-ea"/>
              </a:rPr>
              <a:t>分布式任务调度</a:t>
            </a:r>
            <a:r>
              <a:rPr lang="en-US" altLang="zh-CN" sz="1800" b="1" dirty="0" smtClean="0">
                <a:latin typeface="+mj-ea"/>
              </a:rPr>
              <a:t>-</a:t>
            </a:r>
            <a:r>
              <a:rPr lang="zh-CN" altLang="en-US" sz="1800" b="1" dirty="0" smtClean="0">
                <a:latin typeface="+mj-ea"/>
              </a:rPr>
              <a:t>使用实践</a:t>
            </a:r>
            <a:endParaRPr lang="zh-CN" altLang="en-US" sz="1800" b="1" dirty="0">
              <a:latin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27660"/>
            <a:ext cx="2674620" cy="4815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24011"/>
            <a:ext cx="4187190" cy="514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53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429308" y="555526"/>
            <a:ext cx="3350604" cy="288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1800" dirty="0"/>
              <a:t> </a:t>
            </a:r>
            <a:r>
              <a:rPr lang="zh-CN" altLang="en-US" sz="1800" b="1" dirty="0">
                <a:latin typeface="+mj-ea"/>
              </a:rPr>
              <a:t>分布式任务调度</a:t>
            </a:r>
            <a:r>
              <a:rPr lang="en-US" altLang="zh-CN" sz="1800" b="1" dirty="0">
                <a:latin typeface="+mj-ea"/>
              </a:rPr>
              <a:t>-</a:t>
            </a:r>
            <a:r>
              <a:rPr lang="en-US" altLang="zh-CN" sz="1800" b="1" dirty="0" err="1">
                <a:latin typeface="+mj-ea"/>
              </a:rPr>
              <a:t>xxl</a:t>
            </a:r>
            <a:r>
              <a:rPr lang="en-US" altLang="zh-CN" sz="1800" b="1" dirty="0">
                <a:latin typeface="+mj-ea"/>
              </a:rPr>
              <a:t>-job</a:t>
            </a:r>
            <a:r>
              <a:rPr lang="zh-CN" altLang="en-US" sz="1800" b="1" dirty="0">
                <a:latin typeface="+mj-ea"/>
              </a:rPr>
              <a:t>架构图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059582"/>
            <a:ext cx="73628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17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 txBox="1">
            <a:spLocks/>
          </p:cNvSpPr>
          <p:nvPr/>
        </p:nvSpPr>
        <p:spPr bwMode="auto">
          <a:xfrm>
            <a:off x="2267744" y="2211710"/>
            <a:ext cx="3744416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</a:t>
            </a:r>
            <a:r>
              <a:rPr lang="zh-CN" altLang="en-US" sz="2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en-US" altLang="zh-CN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1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DubboAdmin</a:t>
            </a:r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3701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429308" y="555526"/>
            <a:ext cx="2774540" cy="288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1800" dirty="0"/>
              <a:t> </a:t>
            </a:r>
            <a:r>
              <a:rPr lang="en-US" altLang="zh-CN" sz="1800" b="1" dirty="0" err="1"/>
              <a:t>Dubbo</a:t>
            </a:r>
            <a:r>
              <a:rPr lang="zh-CN" altLang="en-US" sz="1800" b="1" dirty="0"/>
              <a:t>监控管理后台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" y="1059582"/>
            <a:ext cx="9144000" cy="341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5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429308" y="555526"/>
            <a:ext cx="2774540" cy="288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1800" dirty="0"/>
              <a:t> </a:t>
            </a:r>
            <a:r>
              <a:rPr lang="en-US" altLang="zh-CN" sz="1800" b="1" dirty="0" err="1"/>
              <a:t>Dubbo</a:t>
            </a:r>
            <a:r>
              <a:rPr lang="zh-CN" altLang="en-US" sz="1800" b="1" dirty="0"/>
              <a:t>监控管理后台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7574"/>
            <a:ext cx="9144000" cy="36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1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 txBox="1">
            <a:spLocks/>
          </p:cNvSpPr>
          <p:nvPr/>
        </p:nvSpPr>
        <p:spPr bwMode="auto">
          <a:xfrm>
            <a:off x="2771800" y="2139702"/>
            <a:ext cx="2592288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一、架构介绍</a:t>
            </a:r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367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 txBox="1">
            <a:spLocks/>
          </p:cNvSpPr>
          <p:nvPr/>
        </p:nvSpPr>
        <p:spPr bwMode="auto">
          <a:xfrm>
            <a:off x="2267744" y="2211710"/>
            <a:ext cx="3744416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</a:t>
            </a:r>
            <a:r>
              <a:rPr lang="zh-CN" altLang="en-US" sz="2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en-US" altLang="zh-CN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1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Skywalking</a:t>
            </a:r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3262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0"/>
            <a:ext cx="73875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43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39"/>
            <a:ext cx="9144000" cy="488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03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474"/>
            <a:ext cx="73596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20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40" y="0"/>
            <a:ext cx="7992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37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83518"/>
            <a:ext cx="8127682" cy="44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31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7574"/>
            <a:ext cx="9144000" cy="289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72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429308" y="555526"/>
            <a:ext cx="3422612" cy="288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1800" dirty="0"/>
              <a:t> </a:t>
            </a:r>
            <a:r>
              <a:rPr lang="zh-CN" altLang="en-US" sz="1800" b="1" dirty="0">
                <a:latin typeface="+mj-ea"/>
              </a:rPr>
              <a:t>分布式链路跟踪</a:t>
            </a:r>
            <a:r>
              <a:rPr lang="en-US" altLang="zh-CN" sz="1800" b="1" dirty="0" err="1">
                <a:latin typeface="+mj-ea"/>
              </a:rPr>
              <a:t>skywalking</a:t>
            </a:r>
            <a:r>
              <a:rPr lang="zh-CN" altLang="en-US" sz="1800" b="1" dirty="0">
                <a:latin typeface="+mj-ea"/>
              </a:rPr>
              <a:t>架构图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846358"/>
            <a:ext cx="7620953" cy="453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42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7494"/>
            <a:ext cx="8394383" cy="47339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5182" y="0"/>
            <a:ext cx="3786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j-ea"/>
              </a:rPr>
              <a:t>分布式链路跟踪</a:t>
            </a:r>
            <a:r>
              <a:rPr lang="en-US" altLang="zh-CN" b="1" dirty="0" err="1">
                <a:latin typeface="+mj-ea"/>
              </a:rPr>
              <a:t>skywalking</a:t>
            </a:r>
            <a:r>
              <a:rPr lang="zh-CN" altLang="en-US" b="1" dirty="0">
                <a:latin typeface="+mj-ea"/>
              </a:rPr>
              <a:t>架构图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1219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 txBox="1">
            <a:spLocks/>
          </p:cNvSpPr>
          <p:nvPr/>
        </p:nvSpPr>
        <p:spPr bwMode="auto">
          <a:xfrm>
            <a:off x="2267744" y="2211710"/>
            <a:ext cx="352839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</a:t>
            </a:r>
            <a:r>
              <a:rPr lang="zh-CN" altLang="en-US" sz="2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en-US" altLang="zh-CN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-sentinel</a:t>
            </a:r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6405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308"/>
            <a:ext cx="6194108" cy="515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8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71500"/>
            <a:ext cx="7877175" cy="4572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3528" y="-435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Sentinel-</a:t>
            </a:r>
            <a:r>
              <a:rPr lang="zh-CN" altLang="en-US" dirty="0" smtClean="0"/>
              <a:t>生态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4368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6034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Sentinel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的主要特性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947737"/>
            <a:ext cx="68389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70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6034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4292E"/>
                </a:solidFill>
                <a:latin typeface="-apple-system"/>
              </a:rPr>
              <a:t>Sentinel-</a:t>
            </a:r>
            <a:r>
              <a:rPr lang="zh-CN" altLang="en-US" dirty="0" smtClean="0">
                <a:solidFill>
                  <a:srgbClr val="24292E"/>
                </a:solidFill>
                <a:latin typeface="-apple-system"/>
              </a:rPr>
              <a:t>健康上报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152525"/>
            <a:ext cx="72580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88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6034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4292E"/>
                </a:solidFill>
                <a:latin typeface="-apple-system"/>
              </a:rPr>
              <a:t>Sentinel-</a:t>
            </a:r>
            <a:r>
              <a:rPr lang="zh-CN" altLang="en-US" dirty="0" smtClean="0">
                <a:solidFill>
                  <a:srgbClr val="24292E"/>
                </a:solidFill>
                <a:latin typeface="-apple-system"/>
              </a:rPr>
              <a:t>动态配置源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428750"/>
            <a:ext cx="67246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72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6034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4292E"/>
                </a:solidFill>
                <a:latin typeface="-apple-system"/>
              </a:rPr>
              <a:t>Sentinel-</a:t>
            </a:r>
            <a:r>
              <a:rPr lang="zh-CN" altLang="en-US" dirty="0" smtClean="0">
                <a:solidFill>
                  <a:srgbClr val="24292E"/>
                </a:solidFill>
                <a:latin typeface="-apple-system"/>
              </a:rPr>
              <a:t>票据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890587"/>
            <a:ext cx="63341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83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6034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4292E"/>
                </a:solidFill>
                <a:latin typeface="-apple-system"/>
              </a:rPr>
              <a:t>Sentinel-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集群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562100"/>
            <a:ext cx="62293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797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0"/>
            <a:ext cx="7726680" cy="513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49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75606"/>
            <a:ext cx="7734300" cy="2727960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251520" y="51470"/>
            <a:ext cx="2775223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 smtClean="0"/>
              <a:t> </a:t>
            </a:r>
            <a:r>
              <a:rPr lang="en-US" altLang="zh-CN" sz="1800" b="1" dirty="0" smtClean="0"/>
              <a:t>Sentinel</a:t>
            </a:r>
            <a:r>
              <a:rPr lang="zh-CN" altLang="en-US" sz="1800" b="1" dirty="0" smtClean="0"/>
              <a:t>流控规则配置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497445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79512" y="51470"/>
            <a:ext cx="27745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 smtClean="0"/>
              <a:t> </a:t>
            </a:r>
            <a:r>
              <a:rPr lang="en-US" altLang="zh-CN" sz="1800" b="1" dirty="0" smtClean="0"/>
              <a:t>Sentinel</a:t>
            </a:r>
            <a:r>
              <a:rPr lang="zh-CN" altLang="en-US" sz="1800" b="1" dirty="0" smtClean="0"/>
              <a:t>使用实践</a:t>
            </a:r>
            <a:r>
              <a:rPr lang="en-US" altLang="zh-CN" sz="1800" b="1" dirty="0" smtClean="0"/>
              <a:t>-</a:t>
            </a:r>
            <a:r>
              <a:rPr lang="zh-CN" altLang="en-US" sz="1800" b="1" dirty="0" smtClean="0"/>
              <a:t>代码</a:t>
            </a:r>
            <a:endParaRPr lang="zh-CN" altLang="en-US" sz="18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39502"/>
            <a:ext cx="87630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8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79512" y="51470"/>
            <a:ext cx="2774540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 smtClean="0"/>
              <a:t> </a:t>
            </a:r>
            <a:r>
              <a:rPr lang="en-US" altLang="zh-CN" sz="1800" b="1" dirty="0" smtClean="0"/>
              <a:t>Sentinel</a:t>
            </a:r>
            <a:r>
              <a:rPr lang="zh-CN" altLang="en-US" sz="1800" b="1" dirty="0" smtClean="0"/>
              <a:t>使用实践</a:t>
            </a:r>
            <a:r>
              <a:rPr lang="en-US" altLang="zh-CN" sz="1800" b="1" dirty="0" smtClean="0"/>
              <a:t>-</a:t>
            </a:r>
            <a:r>
              <a:rPr lang="zh-CN" altLang="en-US" sz="1800" b="1" dirty="0" smtClean="0"/>
              <a:t>配置</a:t>
            </a:r>
            <a:endParaRPr lang="zh-CN" altLang="en-US" sz="1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02779"/>
            <a:ext cx="3238500" cy="8667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6730" y="366564"/>
            <a:ext cx="2245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sentinel.properties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36437"/>
            <a:ext cx="64674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3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424"/>
            <a:ext cx="8071073" cy="513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2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 txBox="1">
            <a:spLocks/>
          </p:cNvSpPr>
          <p:nvPr/>
        </p:nvSpPr>
        <p:spPr bwMode="auto">
          <a:xfrm>
            <a:off x="3275856" y="2139702"/>
            <a:ext cx="1944216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三、部署介绍</a:t>
            </a:r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6042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5486"/>
            <a:ext cx="6860858" cy="464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61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94585"/>
            <a:ext cx="4087177" cy="46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17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3478"/>
            <a:ext cx="6994208" cy="48872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3863" y="-919163"/>
            <a:ext cx="9991725" cy="69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044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 txBox="1">
            <a:spLocks/>
          </p:cNvSpPr>
          <p:nvPr/>
        </p:nvSpPr>
        <p:spPr bwMode="auto">
          <a:xfrm>
            <a:off x="2843808" y="2139702"/>
            <a:ext cx="288032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四、监控</a:t>
            </a:r>
            <a:r>
              <a:rPr lang="en-US" altLang="zh-CN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告警介绍</a:t>
            </a:r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0499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58" y="1"/>
            <a:ext cx="7677150" cy="510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11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3478"/>
            <a:ext cx="8143113" cy="47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96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528" y="1870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服务调用量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7574"/>
            <a:ext cx="8275320" cy="253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91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528" y="187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服务性能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31590"/>
            <a:ext cx="85344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28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 txBox="1">
            <a:spLocks/>
          </p:cNvSpPr>
          <p:nvPr/>
        </p:nvSpPr>
        <p:spPr bwMode="auto">
          <a:xfrm>
            <a:off x="2411760" y="1995686"/>
            <a:ext cx="352839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</a:t>
            </a:r>
            <a:r>
              <a:rPr lang="en-US" altLang="zh-CN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ABTEST&amp;</a:t>
            </a: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可视化介绍</a:t>
            </a:r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5450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 txBox="1">
            <a:spLocks/>
          </p:cNvSpPr>
          <p:nvPr/>
        </p:nvSpPr>
        <p:spPr bwMode="auto">
          <a:xfrm>
            <a:off x="3203848" y="2139702"/>
            <a:ext cx="208823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二、中间</a:t>
            </a:r>
            <a:r>
              <a:rPr lang="zh-CN" altLang="en-US" sz="2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7929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39502"/>
            <a:ext cx="661225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84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" y="195486"/>
            <a:ext cx="9043988" cy="457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346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340"/>
            <a:ext cx="809244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80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 txBox="1">
            <a:spLocks/>
          </p:cNvSpPr>
          <p:nvPr/>
        </p:nvSpPr>
        <p:spPr bwMode="auto">
          <a:xfrm>
            <a:off x="3419872" y="2139702"/>
            <a:ext cx="180020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</a:t>
            </a: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、优化介绍</a:t>
            </a:r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1728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 txBox="1">
            <a:spLocks/>
          </p:cNvSpPr>
          <p:nvPr/>
        </p:nvSpPr>
        <p:spPr bwMode="auto">
          <a:xfrm>
            <a:off x="539552" y="699542"/>
            <a:ext cx="3816424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优化一：公用类库单独抽取</a:t>
            </a:r>
            <a:endParaRPr lang="en-US" altLang="zh-CN" sz="21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放入镜像仓库供各个服务调用</a:t>
            </a:r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33432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69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 txBox="1">
            <a:spLocks/>
          </p:cNvSpPr>
          <p:nvPr/>
        </p:nvSpPr>
        <p:spPr bwMode="auto">
          <a:xfrm>
            <a:off x="251520" y="0"/>
            <a:ext cx="684076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优化二：</a:t>
            </a:r>
            <a:r>
              <a:rPr lang="en-US" altLang="zh-CN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黑名单和</a:t>
            </a:r>
            <a:r>
              <a:rPr lang="en-US" altLang="zh-CN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Sentinel</a:t>
            </a: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流控规则由配置文件改为</a:t>
            </a:r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 bwMode="auto">
          <a:xfrm>
            <a:off x="1331640" y="339502"/>
            <a:ext cx="3929648" cy="501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1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apollo</a:t>
            </a: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配置中心管理并实时推送</a:t>
            </a:r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675" y="699542"/>
            <a:ext cx="5983605" cy="4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59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99542"/>
            <a:ext cx="790956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774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 txBox="1">
            <a:spLocks/>
          </p:cNvSpPr>
          <p:nvPr/>
        </p:nvSpPr>
        <p:spPr bwMode="auto">
          <a:xfrm>
            <a:off x="611560" y="699542"/>
            <a:ext cx="5904656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优化三：优化</a:t>
            </a:r>
            <a:r>
              <a:rPr lang="en-US" altLang="zh-CN" sz="21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jvm</a:t>
            </a: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1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dubbo</a:t>
            </a: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相关参数</a:t>
            </a:r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1007" y="1419622"/>
            <a:ext cx="9144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</a:rPr>
              <a:t>java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-Xms8192M -Xmx8192M -XX:MetaspaceSize=256M -XX:MaxMetaspaceSize=256M -XX:+UseG1GC -jar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{APP_FULL_PATH}.jar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&gt; $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{APP_PATH}/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{APP_NAME}.out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5" y="1960863"/>
            <a:ext cx="34194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83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 txBox="1">
            <a:spLocks/>
          </p:cNvSpPr>
          <p:nvPr/>
        </p:nvSpPr>
        <p:spPr bwMode="auto">
          <a:xfrm>
            <a:off x="395536" y="699542"/>
            <a:ext cx="504056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优化四：</a:t>
            </a:r>
            <a:r>
              <a:rPr lang="en-US" altLang="zh-CN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Recall</a:t>
            </a: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服务内存溢出排查及优化</a:t>
            </a:r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7584" y="1275607"/>
            <a:ext cx="23042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</a:t>
            </a:r>
            <a:r>
              <a:rPr lang="zh-CN" altLang="zh-CN" sz="1200" dirty="0" smtClean="0"/>
              <a:t>内存</a:t>
            </a:r>
            <a:r>
              <a:rPr lang="zh-CN" altLang="zh-CN" sz="1200" dirty="0"/>
              <a:t>上涨首先要做的是把线</a:t>
            </a:r>
            <a:r>
              <a:rPr lang="zh-CN" altLang="zh-CN" sz="1200" dirty="0" smtClean="0"/>
              <a:t>上服务</a:t>
            </a:r>
            <a:r>
              <a:rPr lang="zh-CN" altLang="zh-CN" sz="1200" dirty="0"/>
              <a:t>的</a:t>
            </a:r>
            <a:r>
              <a:rPr lang="en-US" altLang="zh-CN" sz="1200" dirty="0"/>
              <a:t>dump</a:t>
            </a:r>
            <a:r>
              <a:rPr lang="zh-CN" altLang="zh-CN" sz="1200" dirty="0"/>
              <a:t>拿下来</a:t>
            </a:r>
            <a:r>
              <a:rPr lang="zh-CN" altLang="zh-CN" sz="1200" dirty="0" smtClean="0"/>
              <a:t>通</a:t>
            </a:r>
            <a:r>
              <a:rPr lang="en-US" altLang="zh-CN" sz="1200" dirty="0" smtClean="0"/>
              <a:t>MAT</a:t>
            </a:r>
            <a:r>
              <a:rPr lang="zh-CN" altLang="zh-CN" sz="1200" dirty="0"/>
              <a:t>工具进行</a:t>
            </a:r>
            <a:r>
              <a:rPr lang="zh-CN" altLang="zh-CN" sz="1200" dirty="0" smtClean="0"/>
              <a:t>分析</a:t>
            </a:r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</a:t>
            </a:r>
            <a:r>
              <a:rPr lang="zh-CN" altLang="zh-CN" sz="1200" dirty="0" smtClean="0"/>
              <a:t>通过</a:t>
            </a:r>
            <a:r>
              <a:rPr lang="zh-CN" altLang="zh-CN" sz="1200" dirty="0"/>
              <a:t>工具找出内存</a:t>
            </a:r>
            <a:r>
              <a:rPr lang="zh-CN" altLang="zh-CN" sz="1200" dirty="0" smtClean="0"/>
              <a:t>泄漏</a:t>
            </a:r>
            <a:endParaRPr lang="en-US" altLang="zh-CN" sz="1200" dirty="0" smtClean="0"/>
          </a:p>
          <a:p>
            <a:r>
              <a:rPr lang="zh-CN" altLang="zh-CN" sz="1200" dirty="0" smtClean="0"/>
              <a:t>可疑</a:t>
            </a:r>
            <a:r>
              <a:rPr lang="zh-CN" altLang="zh-CN" sz="1200" dirty="0"/>
              <a:t>对象如下</a:t>
            </a:r>
            <a:r>
              <a:rPr lang="zh-CN" altLang="zh-CN" sz="1200" dirty="0" smtClean="0"/>
              <a:t>图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endParaRPr lang="en-US" altLang="zh-CN" sz="1200" dirty="0"/>
          </a:p>
          <a:p>
            <a:r>
              <a:rPr lang="en-US" altLang="zh-CN" sz="1200" dirty="0" smtClean="0"/>
              <a:t>3</a:t>
            </a:r>
            <a:r>
              <a:rPr lang="zh-CN" altLang="en-US" sz="1200" dirty="0" smtClean="0"/>
              <a:t>、</a:t>
            </a:r>
            <a:r>
              <a:rPr lang="zh-CN" altLang="zh-CN" sz="1200" dirty="0">
                <a:latin typeface="+mn-ea"/>
              </a:rPr>
              <a:t>查看内存可疑对象详细信息，发现</a:t>
            </a:r>
            <a:r>
              <a:rPr lang="en-US" altLang="zh-CN" sz="1200" dirty="0">
                <a:latin typeface="+mn-ea"/>
              </a:rPr>
              <a:t>Recall</a:t>
            </a:r>
            <a:r>
              <a:rPr lang="zh-CN" altLang="zh-CN" sz="1200" dirty="0">
                <a:latin typeface="+mn-ea"/>
              </a:rPr>
              <a:t>本地缓存工具类实例占用了大量内存</a:t>
            </a:r>
            <a:endParaRPr lang="zh-CN" altLang="en-US" sz="12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131590"/>
            <a:ext cx="52006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18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843558"/>
            <a:ext cx="52959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15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251520" y="8409"/>
            <a:ext cx="3998676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 dirty="0" err="1" smtClean="0"/>
              <a:t>Dubbo</a:t>
            </a:r>
            <a:r>
              <a:rPr lang="zh-CN" altLang="en-US" sz="1600" b="1" dirty="0" smtClean="0"/>
              <a:t>调用</a:t>
            </a:r>
            <a:r>
              <a:rPr lang="zh-CN" altLang="en-US" sz="1600" b="1" dirty="0"/>
              <a:t>示意图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915566"/>
            <a:ext cx="5153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2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203598"/>
            <a:ext cx="58483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14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 txBox="1">
            <a:spLocks/>
          </p:cNvSpPr>
          <p:nvPr/>
        </p:nvSpPr>
        <p:spPr bwMode="auto">
          <a:xfrm>
            <a:off x="395536" y="699542"/>
            <a:ext cx="504056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优化五：特征服务</a:t>
            </a:r>
            <a:r>
              <a:rPr lang="en-US" altLang="zh-CN" sz="21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高排查及优化</a:t>
            </a:r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7584" y="1275606"/>
            <a:ext cx="7200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+mn-ea"/>
              </a:rPr>
              <a:t>问题分析：通过排查分析发现特征计算耗时较高，并发量大时间段</a:t>
            </a:r>
            <a:r>
              <a:rPr lang="en-US" altLang="zh-CN" sz="1400" dirty="0" err="1" smtClean="0">
                <a:latin typeface="+mn-ea"/>
              </a:rPr>
              <a:t>cpu</a:t>
            </a:r>
            <a:r>
              <a:rPr lang="zh-CN" altLang="en-US" sz="1400" dirty="0" smtClean="0">
                <a:latin typeface="+mn-ea"/>
              </a:rPr>
              <a:t>居高不下</a:t>
            </a:r>
            <a:endParaRPr lang="en-US" altLang="zh-CN" sz="1400" dirty="0" smtClean="0">
              <a:latin typeface="+mn-ea"/>
            </a:endParaRPr>
          </a:p>
          <a:p>
            <a:endParaRPr lang="en-US" altLang="zh-CN" sz="1400" dirty="0" smtClean="0">
              <a:latin typeface="+mn-ea"/>
            </a:endParaRPr>
          </a:p>
          <a:p>
            <a:r>
              <a:rPr lang="zh-CN" altLang="en-US" sz="1400" dirty="0" smtClean="0">
                <a:latin typeface="+mn-ea"/>
              </a:rPr>
              <a:t>解决方案：每个模型对应的</a:t>
            </a:r>
            <a:r>
              <a:rPr lang="en-US" altLang="zh-CN" sz="1400" dirty="0" smtClean="0">
                <a:latin typeface="+mn-ea"/>
              </a:rPr>
              <a:t>app</a:t>
            </a:r>
            <a:r>
              <a:rPr lang="zh-CN" altLang="en-US" sz="1400" dirty="0" smtClean="0">
                <a:latin typeface="+mn-ea"/>
              </a:rPr>
              <a:t>计算结果缓存到本地</a:t>
            </a:r>
            <a:endParaRPr lang="en-US" altLang="zh-CN" sz="1400" dirty="0" smtClean="0">
              <a:latin typeface="+mn-ea"/>
            </a:endParaRPr>
          </a:p>
          <a:p>
            <a:endParaRPr lang="en-US" altLang="zh-CN" sz="1400" dirty="0">
              <a:latin typeface="+mn-ea"/>
            </a:endParaRPr>
          </a:p>
          <a:p>
            <a:r>
              <a:rPr lang="zh-CN" altLang="en-US" sz="1400" dirty="0" smtClean="0">
                <a:latin typeface="+mn-ea"/>
              </a:rPr>
              <a:t>优化前后对比如下图所示：</a:t>
            </a:r>
            <a:endParaRPr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090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411510"/>
            <a:ext cx="4655820" cy="44424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576" y="699542"/>
            <a:ext cx="96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优化前</a:t>
            </a:r>
            <a:r>
              <a:rPr lang="en-US" altLang="zh-CN" dirty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9737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5576" y="699542"/>
            <a:ext cx="96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优化</a:t>
            </a:r>
            <a:r>
              <a:rPr lang="zh-CN" altLang="en-US" dirty="0"/>
              <a:t>后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70" y="711311"/>
            <a:ext cx="5981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82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 bwMode="auto">
          <a:xfrm>
            <a:off x="323528" y="0"/>
            <a:ext cx="288032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优化六：服务代码优化</a:t>
            </a:r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555526"/>
            <a:ext cx="57626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127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1042987"/>
            <a:ext cx="58007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784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16034"/>
            <a:ext cx="328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优化七：</a:t>
            </a:r>
            <a:r>
              <a:rPr lang="en-US" altLang="zh-CN" b="1" dirty="0" err="1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Dubbo</a:t>
            </a:r>
            <a:r>
              <a:rPr lang="zh-CN" altLang="zh-CN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内容传输优化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5536" y="915566"/>
            <a:ext cx="8151274" cy="203132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spAutoFit/>
          </a:bodyPr>
          <a:lstStyle/>
          <a:p>
            <a:pPr marL="266700">
              <a:spcAft>
                <a:spcPts val="0"/>
              </a:spcAft>
            </a:pPr>
            <a:r>
              <a:rPr lang="zh-CN" altLang="zh-CN" kern="100" dirty="0" smtClean="0"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问题描述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：通过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rest-app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接口日志发现服务间传输内容大于默认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8M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的错误信息，通过错误信息排查接口传输的具体内容，发现传输内容中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app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特征占用</a:t>
            </a: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较大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marL="266700" indent="266700">
              <a:spcAft>
                <a:spcPts val="0"/>
              </a:spcAft>
            </a:pP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    </a:t>
            </a:r>
            <a:r>
              <a:rPr lang="zh-CN" altLang="zh-CN" dirty="0" smtClean="0"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解决</a:t>
            </a:r>
            <a:r>
              <a:rPr lang="zh-CN" altLang="zh-CN" dirty="0"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办法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rest-app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接口增加开关是否传递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app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特征数据，目前</a:t>
            </a:r>
            <a:r>
              <a:rPr lang="zh-CN" altLang="zh-CN" dirty="0" smtClean="0">
                <a:latin typeface="+mn-ea"/>
                <a:cs typeface="Times New Roman" panose="02020603050405020304" pitchFamily="18" charset="0"/>
              </a:rPr>
              <a:t>设置不传输</a:t>
            </a:r>
            <a:r>
              <a:rPr lang="en-US" altLang="zh-CN" dirty="0" smtClean="0">
                <a:latin typeface="+mn-ea"/>
                <a:cs typeface="Times New Roman" panose="02020603050405020304" pitchFamily="18" charset="0"/>
              </a:rPr>
              <a:t> app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特征信息，如果有接口需要可以单独设置</a:t>
            </a:r>
            <a:endParaRPr lang="zh-CN" altLang="en-US" dirty="0">
              <a:latin typeface="+mn-ea"/>
            </a:endParaRPr>
          </a:p>
          <a:p>
            <a:pPr marL="609600" indent="-342900">
              <a:spcAft>
                <a:spcPts val="0"/>
              </a:spcAft>
              <a:buFont typeface="+mj-lt"/>
              <a:buAutoNum type="arabicPeriod"/>
            </a:pPr>
            <a:endParaRPr lang="en-US" altLang="zh-CN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0071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0"/>
            <a:ext cx="3054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ea typeface="微软雅黑" panose="020B0503020204020204" pitchFamily="34" charset="-122"/>
                <a:cs typeface="Times New Roman" panose="02020603050405020304" pitchFamily="18" charset="0"/>
              </a:rPr>
              <a:t>优化八：</a:t>
            </a:r>
            <a:r>
              <a:rPr lang="en-US" altLang="zh-CN" b="1" dirty="0" err="1" smtClean="0">
                <a:ea typeface="微软雅黑" panose="020B0503020204020204" pitchFamily="34" charset="-122"/>
                <a:cs typeface="Times New Roman" panose="02020603050405020304" pitchFamily="18" charset="0"/>
              </a:rPr>
              <a:t>Dubbo</a:t>
            </a:r>
            <a:r>
              <a:rPr lang="zh-CN" altLang="zh-CN" b="1" dirty="0" smtClean="0">
                <a:ea typeface="微软雅黑" panose="020B0503020204020204" pitchFamily="34" charset="-122"/>
                <a:cs typeface="Times New Roman" panose="02020603050405020304" pitchFamily="18" charset="0"/>
              </a:rPr>
              <a:t>线程</a:t>
            </a:r>
            <a:r>
              <a:rPr lang="zh-CN" altLang="zh-CN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池优化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3528" y="843558"/>
            <a:ext cx="80648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latin typeface="+mn-ea"/>
                <a:cs typeface="Times New Roman" panose="02020603050405020304" pitchFamily="18" charset="0"/>
              </a:rPr>
              <a:t>容器终端通过</a:t>
            </a:r>
            <a:r>
              <a:rPr lang="en-US" altLang="zh-CN" kern="0" dirty="0" err="1">
                <a:solidFill>
                  <a:srgbClr val="333333"/>
                </a:solidFill>
                <a:latin typeface="+mn-ea"/>
                <a:cs typeface="Courier New" panose="02070309020205020404" pitchFamily="49" charset="0"/>
              </a:rPr>
              <a:t>jstack</a:t>
            </a:r>
            <a:r>
              <a:rPr lang="zh-CN" altLang="zh-CN" kern="0" dirty="0">
                <a:latin typeface="+mn-ea"/>
                <a:cs typeface="宋体" panose="02010600030101010101" pitchFamily="2" charset="-122"/>
              </a:rPr>
              <a:t>拿到</a:t>
            </a:r>
            <a:r>
              <a:rPr lang="en-US" altLang="zh-CN" kern="0" dirty="0">
                <a:latin typeface="+mn-ea"/>
                <a:cs typeface="宋体" panose="02010600030101010101" pitchFamily="2" charset="-122"/>
              </a:rPr>
              <a:t>recall</a:t>
            </a:r>
            <a:r>
              <a:rPr lang="zh-CN" altLang="zh-CN" kern="0" dirty="0">
                <a:latin typeface="+mn-ea"/>
                <a:cs typeface="宋体" panose="02010600030101010101" pitchFamily="2" charset="-122"/>
              </a:rPr>
              <a:t>服务线程栈</a:t>
            </a:r>
            <a:r>
              <a:rPr lang="en-US" altLang="zh-CN" kern="0" dirty="0">
                <a:latin typeface="+mn-ea"/>
                <a:cs typeface="宋体" panose="02010600030101010101" pitchFamily="2" charset="-122"/>
              </a:rPr>
              <a:t>log</a:t>
            </a:r>
            <a:r>
              <a:rPr lang="zh-CN" altLang="zh-CN" kern="0" dirty="0">
                <a:latin typeface="+mn-ea"/>
                <a:cs typeface="宋体" panose="02010600030101010101" pitchFamily="2" charset="-122"/>
              </a:rPr>
              <a:t>日志【如下图】，发现</a:t>
            </a:r>
            <a:r>
              <a:rPr lang="en-US" altLang="zh-CN" kern="0" dirty="0">
                <a:latin typeface="+mn-ea"/>
                <a:cs typeface="宋体" panose="02010600030101010101" pitchFamily="2" charset="-122"/>
              </a:rPr>
              <a:t>waiting</a:t>
            </a:r>
            <a:r>
              <a:rPr lang="zh-CN" altLang="zh-CN" kern="0" dirty="0" smtClean="0">
                <a:latin typeface="+mn-ea"/>
                <a:cs typeface="宋体" panose="02010600030101010101" pitchFamily="2" charset="-122"/>
              </a:rPr>
              <a:t>状</a:t>
            </a:r>
            <a:endParaRPr lang="en-US" altLang="zh-CN" kern="0" dirty="0" smtClean="0">
              <a:latin typeface="+mn-ea"/>
              <a:cs typeface="宋体" panose="02010600030101010101" pitchFamily="2" charset="-122"/>
            </a:endParaRPr>
          </a:p>
          <a:p>
            <a:endParaRPr lang="en-US" altLang="zh-CN" kern="0" dirty="0">
              <a:latin typeface="+mn-ea"/>
              <a:cs typeface="宋体" panose="02010600030101010101" pitchFamily="2" charset="-122"/>
            </a:endParaRPr>
          </a:p>
          <a:p>
            <a:r>
              <a:rPr lang="zh-CN" altLang="zh-CN" kern="0" dirty="0" smtClean="0">
                <a:latin typeface="+mn-ea"/>
                <a:cs typeface="宋体" panose="02010600030101010101" pitchFamily="2" charset="-122"/>
              </a:rPr>
              <a:t>态</a:t>
            </a:r>
            <a:r>
              <a:rPr lang="zh-CN" altLang="zh-CN" kern="0" dirty="0">
                <a:latin typeface="+mn-ea"/>
                <a:cs typeface="宋体" panose="02010600030101010101" pitchFamily="2" charset="-122"/>
              </a:rPr>
              <a:t>较多，初步判断</a:t>
            </a:r>
            <a:r>
              <a:rPr lang="en-US" altLang="zh-CN" kern="0" dirty="0" err="1">
                <a:latin typeface="+mn-ea"/>
                <a:cs typeface="宋体" panose="02010600030101010101" pitchFamily="2" charset="-122"/>
              </a:rPr>
              <a:t>dubbo</a:t>
            </a:r>
            <a:r>
              <a:rPr lang="zh-CN" altLang="zh-CN" kern="0" dirty="0">
                <a:latin typeface="+mn-ea"/>
                <a:cs typeface="宋体" panose="02010600030101010101" pitchFamily="2" charset="-122"/>
              </a:rPr>
              <a:t>线程池资源紧张，所以要扩容线程池，有原来的</a:t>
            </a:r>
            <a:r>
              <a:rPr lang="zh-CN" altLang="zh-CN" kern="0" dirty="0" smtClean="0">
                <a:latin typeface="+mn-ea"/>
                <a:cs typeface="宋体" panose="02010600030101010101" pitchFamily="2" charset="-122"/>
              </a:rPr>
              <a:t>动态</a:t>
            </a:r>
            <a:endParaRPr lang="en-US" altLang="zh-CN" kern="0" dirty="0" smtClean="0">
              <a:latin typeface="+mn-ea"/>
              <a:cs typeface="宋体" panose="02010600030101010101" pitchFamily="2" charset="-122"/>
            </a:endParaRPr>
          </a:p>
          <a:p>
            <a:endParaRPr lang="en-US" altLang="zh-CN" kern="0" dirty="0">
              <a:latin typeface="+mn-ea"/>
              <a:cs typeface="宋体" panose="02010600030101010101" pitchFamily="2" charset="-122"/>
            </a:endParaRPr>
          </a:p>
          <a:p>
            <a:r>
              <a:rPr lang="zh-CN" altLang="zh-CN" kern="0" dirty="0" smtClean="0">
                <a:latin typeface="+mn-ea"/>
                <a:cs typeface="宋体" panose="02010600030101010101" pitchFamily="2" charset="-122"/>
              </a:rPr>
              <a:t>线程</a:t>
            </a:r>
            <a:r>
              <a:rPr lang="zh-CN" altLang="zh-CN" kern="0" dirty="0">
                <a:latin typeface="+mn-ea"/>
                <a:cs typeface="宋体" panose="02010600030101010101" pitchFamily="2" charset="-122"/>
              </a:rPr>
              <a:t>池改为固定线程池，线程池扩充一倍，动态改为固定是为了防止线程</a:t>
            </a:r>
            <a:r>
              <a:rPr lang="zh-CN" altLang="zh-CN" kern="0" dirty="0" smtClean="0">
                <a:latin typeface="+mn-ea"/>
                <a:cs typeface="宋体" panose="02010600030101010101" pitchFamily="2" charset="-122"/>
              </a:rPr>
              <a:t>无限</a:t>
            </a:r>
            <a:endParaRPr lang="en-US" altLang="zh-CN" kern="0" dirty="0" smtClean="0">
              <a:latin typeface="+mn-ea"/>
              <a:cs typeface="宋体" panose="02010600030101010101" pitchFamily="2" charset="-122"/>
            </a:endParaRPr>
          </a:p>
          <a:p>
            <a:endParaRPr lang="en-US" altLang="zh-CN" kern="0" dirty="0">
              <a:latin typeface="+mn-ea"/>
              <a:cs typeface="宋体" panose="02010600030101010101" pitchFamily="2" charset="-122"/>
            </a:endParaRPr>
          </a:p>
          <a:p>
            <a:r>
              <a:rPr lang="zh-CN" altLang="zh-CN" kern="0" dirty="0" smtClean="0">
                <a:latin typeface="+mn-ea"/>
                <a:cs typeface="宋体" panose="02010600030101010101" pitchFamily="2" charset="-122"/>
              </a:rPr>
              <a:t>增长</a:t>
            </a:r>
            <a:r>
              <a:rPr lang="zh-CN" altLang="zh-CN" kern="0" dirty="0">
                <a:latin typeface="+mn-ea"/>
                <a:cs typeface="宋体" panose="02010600030101010101" pitchFamily="2" charset="-122"/>
              </a:rPr>
              <a:t>导致</a:t>
            </a:r>
            <a:r>
              <a:rPr lang="en-US" altLang="zh-CN" kern="0" dirty="0" err="1">
                <a:latin typeface="+mn-ea"/>
                <a:cs typeface="宋体" panose="02010600030101010101" pitchFamily="2" charset="-122"/>
              </a:rPr>
              <a:t>cpu</a:t>
            </a:r>
            <a:r>
              <a:rPr lang="zh-CN" altLang="zh-CN" kern="0" dirty="0">
                <a:latin typeface="+mn-ea"/>
                <a:cs typeface="宋体" panose="02010600030101010101" pitchFamily="2" charset="-122"/>
              </a:rPr>
              <a:t>飙涨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5348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438150"/>
            <a:ext cx="61150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925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0"/>
            <a:ext cx="2499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优化九：</a:t>
            </a:r>
            <a:r>
              <a:rPr lang="en-US" altLang="zh-CN" b="1" dirty="0" err="1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Jvm</a:t>
            </a:r>
            <a:r>
              <a:rPr lang="zh-CN" altLang="zh-CN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参数调优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11560" y="1851670"/>
            <a:ext cx="71825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ea typeface="微软雅黑" panose="020B0503020204020204" pitchFamily="34" charset="-122"/>
                <a:cs typeface="Times New Roman" panose="02020603050405020304" pitchFamily="18" charset="0"/>
              </a:rPr>
              <a:t>单个</a:t>
            </a:r>
            <a:r>
              <a:rPr lang="en-US" altLang="zh-CN" dirty="0">
                <a:ea typeface="微软雅黑" panose="020B0503020204020204" pitchFamily="34" charset="-122"/>
                <a:cs typeface="Times New Roman" panose="02020603050405020304" pitchFamily="18" charset="0"/>
              </a:rPr>
              <a:t>Pod</a:t>
            </a:r>
            <a:r>
              <a:rPr lang="zh-CN" altLang="zh-CN" dirty="0">
                <a:ea typeface="微软雅黑" panose="020B0503020204020204" pitchFamily="34" charset="-122"/>
                <a:cs typeface="Times New Roman" panose="02020603050405020304" pitchFamily="18" charset="0"/>
              </a:rPr>
              <a:t>容器终端通过</a:t>
            </a:r>
            <a:r>
              <a:rPr lang="en-US" altLang="zh-CN" kern="0" dirty="0" err="1">
                <a:latin typeface="微软雅黑" panose="020B0503020204020204" pitchFamily="34" charset="-122"/>
                <a:cs typeface="宋体" panose="02010600030101010101" pitchFamily="2" charset="-122"/>
              </a:rPr>
              <a:t>jmap</a:t>
            </a:r>
            <a:r>
              <a:rPr lang="zh-CN" altLang="zh-CN" kern="0" dirty="0">
                <a:ea typeface="微软雅黑" panose="020B0503020204020204" pitchFamily="34" charset="-122"/>
                <a:cs typeface="宋体" panose="02010600030101010101" pitchFamily="2" charset="-122"/>
              </a:rPr>
              <a:t>命令查看，发现</a:t>
            </a:r>
            <a:r>
              <a:rPr lang="en-US" altLang="zh-CN" kern="0" dirty="0" err="1">
                <a:ea typeface="微软雅黑" panose="020B0503020204020204" pitchFamily="34" charset="-122"/>
                <a:cs typeface="宋体" panose="02010600030101010101" pitchFamily="2" charset="-122"/>
              </a:rPr>
              <a:t>metaspacesize</a:t>
            </a:r>
            <a:r>
              <a:rPr lang="zh-CN" altLang="zh-CN" kern="0" dirty="0">
                <a:ea typeface="微软雅黑" panose="020B0503020204020204" pitchFamily="34" charset="-122"/>
                <a:cs typeface="宋体" panose="02010600030101010101" pitchFamily="2" charset="-122"/>
              </a:rPr>
              <a:t>为默认</a:t>
            </a:r>
            <a:r>
              <a:rPr lang="zh-CN" altLang="zh-CN" kern="0" dirty="0" smtClean="0">
                <a:ea typeface="微软雅黑" panose="020B0503020204020204" pitchFamily="34" charset="-122"/>
                <a:cs typeface="宋体" panose="02010600030101010101" pitchFamily="2" charset="-122"/>
              </a:rPr>
              <a:t>的</a:t>
            </a:r>
            <a:endParaRPr lang="en-US" altLang="zh-CN" kern="0" dirty="0" smtClean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endParaRPr lang="en-US" altLang="zh-CN" kern="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r>
              <a:rPr lang="en-US" altLang="zh-CN" kern="0" dirty="0" smtClean="0">
                <a:ea typeface="微软雅黑" panose="020B0503020204020204" pitchFamily="34" charset="-122"/>
                <a:cs typeface="宋体" panose="02010600030101010101" pitchFamily="2" charset="-122"/>
              </a:rPr>
              <a:t>20M</a:t>
            </a:r>
            <a:r>
              <a:rPr lang="zh-CN" altLang="zh-CN" kern="0" dirty="0" smtClean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zh-CN" altLang="zh-CN" kern="0" dirty="0">
                <a:ea typeface="微软雅黑" panose="020B0503020204020204" pitchFamily="34" charset="-122"/>
                <a:cs typeface="宋体" panose="02010600030101010101" pitchFamily="2" charset="-122"/>
              </a:rPr>
              <a:t>优化</a:t>
            </a:r>
            <a:r>
              <a:rPr lang="en-US" altLang="zh-CN" kern="0" dirty="0" err="1">
                <a:ea typeface="微软雅黑" panose="020B0503020204020204" pitchFamily="34" charset="-122"/>
                <a:cs typeface="宋体" panose="02010600030101010101" pitchFamily="2" charset="-122"/>
              </a:rPr>
              <a:t>jvm</a:t>
            </a:r>
            <a:r>
              <a:rPr lang="en-US" altLang="zh-CN" kern="0" dirty="0"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kern="0" dirty="0" err="1">
                <a:ea typeface="微软雅黑" panose="020B0503020204020204" pitchFamily="34" charset="-122"/>
                <a:cs typeface="宋体" panose="02010600030101010101" pitchFamily="2" charset="-122"/>
              </a:rPr>
              <a:t>metaspacesize</a:t>
            </a:r>
            <a:r>
              <a:rPr lang="zh-CN" altLang="zh-CN" kern="0" dirty="0" smtClean="0">
                <a:ea typeface="微软雅黑" panose="020B0503020204020204" pitchFamily="34" charset="-122"/>
                <a:cs typeface="宋体" panose="02010600030101010101" pitchFamily="2" charset="-122"/>
              </a:rPr>
              <a:t>为</a:t>
            </a:r>
            <a:r>
              <a:rPr lang="en-US" altLang="zh-CN" kern="0" dirty="0" smtClean="0">
                <a:ea typeface="微软雅黑" panose="020B0503020204020204" pitchFamily="34" charset="-122"/>
                <a:cs typeface="宋体" panose="02010600030101010101" pitchFamily="2" charset="-122"/>
              </a:rPr>
              <a:t>256M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1514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251520" y="123478"/>
            <a:ext cx="1767111" cy="1016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 dirty="0" err="1" smtClean="0"/>
              <a:t>Dubbo</a:t>
            </a:r>
            <a:r>
              <a:rPr lang="zh-CN" altLang="en-US" sz="1600" b="1" dirty="0" smtClean="0"/>
              <a:t>总体架构</a:t>
            </a:r>
            <a:endParaRPr lang="zh-CN" altLang="en-US" sz="1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30" y="483518"/>
            <a:ext cx="59245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2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1603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ea typeface="微软雅黑" panose="020B0503020204020204" pitchFamily="34" charset="-122"/>
                <a:cs typeface="Times New Roman" panose="02020603050405020304" pitchFamily="18" charset="0"/>
              </a:rPr>
              <a:t>优化十：</a:t>
            </a:r>
            <a:r>
              <a:rPr lang="zh-CN" altLang="zh-CN" b="1" dirty="0" smtClean="0">
                <a:ea typeface="微软雅黑" panose="020B0503020204020204" pitchFamily="34" charset="-122"/>
                <a:cs typeface="Times New Roman" panose="02020603050405020304" pitchFamily="18" charset="0"/>
              </a:rPr>
              <a:t>垃圾</a:t>
            </a:r>
            <a:r>
              <a:rPr lang="zh-CN" altLang="zh-CN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回收器调优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19383" y="483518"/>
            <a:ext cx="2727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目前生产环境采用的垃圾</a:t>
            </a:r>
            <a:r>
              <a:rPr lang="zh-CN" altLang="zh-CN" sz="1600" dirty="0" smtClean="0">
                <a:latin typeface="+mn-ea"/>
                <a:cs typeface="Times New Roman" panose="02020603050405020304" pitchFamily="18" charset="0"/>
              </a:rPr>
              <a:t>回</a:t>
            </a:r>
            <a:endParaRPr lang="en-US" altLang="zh-CN" sz="1600" dirty="0" smtClean="0">
              <a:latin typeface="+mn-ea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  <a:p>
            <a:r>
              <a:rPr lang="zh-CN" altLang="zh-CN" sz="1600" dirty="0" smtClean="0">
                <a:latin typeface="+mn-ea"/>
                <a:cs typeface="Times New Roman" panose="02020603050405020304" pitchFamily="18" charset="0"/>
              </a:rPr>
              <a:t>收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器是</a:t>
            </a:r>
            <a:r>
              <a:rPr lang="en-US" altLang="zh-CN" sz="1600" dirty="0" err="1">
                <a:latin typeface="+mn-ea"/>
                <a:cs typeface="Times New Roman" panose="02020603050405020304" pitchFamily="18" charset="0"/>
              </a:rPr>
              <a:t>parallelGC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（垃圾</a:t>
            </a:r>
            <a:r>
              <a:rPr lang="zh-CN" altLang="zh-CN" sz="1600" dirty="0" smtClean="0">
                <a:latin typeface="+mn-ea"/>
                <a:cs typeface="Times New Roman" panose="02020603050405020304" pitchFamily="18" charset="0"/>
              </a:rPr>
              <a:t>回</a:t>
            </a:r>
            <a:endParaRPr lang="en-US" altLang="zh-CN" sz="1600" dirty="0" smtClean="0">
              <a:latin typeface="+mn-ea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  <a:p>
            <a:r>
              <a:rPr lang="zh-CN" altLang="zh-CN" sz="1600" dirty="0" smtClean="0">
                <a:latin typeface="+mn-ea"/>
                <a:cs typeface="Times New Roman" panose="02020603050405020304" pitchFamily="18" charset="0"/>
              </a:rPr>
              <a:t>收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器的第二阶段），优化</a:t>
            </a:r>
            <a:r>
              <a:rPr lang="zh-CN" altLang="zh-CN" sz="1600" dirty="0" smtClean="0">
                <a:latin typeface="+mn-ea"/>
                <a:cs typeface="Times New Roman" panose="02020603050405020304" pitchFamily="18" charset="0"/>
              </a:rPr>
              <a:t>为</a:t>
            </a:r>
            <a:endParaRPr lang="en-US" altLang="zh-CN" sz="1600" dirty="0" smtClean="0">
              <a:latin typeface="+mn-ea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1600" dirty="0" smtClean="0">
                <a:latin typeface="+mn-ea"/>
                <a:cs typeface="Times New Roman" panose="02020603050405020304" pitchFamily="18" charset="0"/>
              </a:rPr>
              <a:t>G1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（垃圾回收器的第四</a:t>
            </a:r>
            <a:r>
              <a:rPr lang="zh-CN" altLang="zh-CN" sz="1600" dirty="0" smtClean="0">
                <a:latin typeface="+mn-ea"/>
                <a:cs typeface="Times New Roman" panose="02020603050405020304" pitchFamily="18" charset="0"/>
              </a:rPr>
              <a:t>阶</a:t>
            </a:r>
            <a:endParaRPr lang="en-US" altLang="zh-CN" sz="1600" dirty="0" smtClean="0">
              <a:latin typeface="+mn-ea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  <a:p>
            <a:r>
              <a:rPr lang="zh-CN" altLang="zh-CN" sz="1600" dirty="0" smtClean="0">
                <a:latin typeface="+mn-ea"/>
                <a:cs typeface="Times New Roman" panose="02020603050405020304" pitchFamily="18" charset="0"/>
              </a:rPr>
              <a:t>段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），优化前后对比如下图：</a:t>
            </a:r>
            <a:endParaRPr lang="zh-CN" altLang="en-US" sz="1600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351" y="385366"/>
            <a:ext cx="4632960" cy="45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486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>
            <a:spLocks/>
          </p:cNvSpPr>
          <p:nvPr/>
        </p:nvSpPr>
        <p:spPr>
          <a:xfrm>
            <a:off x="3059832" y="2211710"/>
            <a:ext cx="1738536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Thanks!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753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251520" y="123478"/>
            <a:ext cx="1767111" cy="1016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 dirty="0" err="1" smtClean="0"/>
              <a:t>Dubbo</a:t>
            </a:r>
            <a:r>
              <a:rPr lang="zh-CN" altLang="en-US" sz="1600" b="1" dirty="0" smtClean="0"/>
              <a:t>总体架构</a:t>
            </a:r>
            <a:endParaRPr lang="zh-CN" altLang="en-US" sz="16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735" y="0"/>
            <a:ext cx="5572125" cy="51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60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28318</TotalTime>
  <Words>737</Words>
  <Application>Microsoft Office PowerPoint</Application>
  <PresentationFormat>全屏显示(16:9)</PresentationFormat>
  <Paragraphs>111</Paragraphs>
  <Slides>81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0" baseType="lpstr">
      <vt:lpstr>-apple-system</vt:lpstr>
      <vt:lpstr>宋体</vt:lpstr>
      <vt:lpstr>微软雅黑</vt:lpstr>
      <vt:lpstr>Arial</vt:lpstr>
      <vt:lpstr>Calibri</vt:lpstr>
      <vt:lpstr>Consolas</vt:lpstr>
      <vt:lpstr>Courier New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配置中心管理后台</vt:lpstr>
      <vt:lpstr>配置中心使用实践</vt:lpstr>
      <vt:lpstr> 配置中心介绍</vt:lpstr>
      <vt:lpstr>配置中心配置发布后实时推送到客户端</vt:lpstr>
      <vt:lpstr>Apollo架构</vt:lpstr>
      <vt:lpstr>PowerPoint 演示文稿</vt:lpstr>
      <vt:lpstr>PowerPoint 演示文稿</vt:lpstr>
      <vt:lpstr> 分布式任务调度-任务管理</vt:lpstr>
      <vt:lpstr> 分布式任务调度-执行器管理</vt:lpstr>
      <vt:lpstr> 分布式任务调度-任务配置</vt:lpstr>
      <vt:lpstr> 分布式任务调度-调度日志</vt:lpstr>
      <vt:lpstr> 分布式任务调度-调度日志</vt:lpstr>
      <vt:lpstr> 分布式任务调度-使用实践</vt:lpstr>
      <vt:lpstr> 分布式任务调度-xxl-job架构图</vt:lpstr>
      <vt:lpstr>PowerPoint 演示文稿</vt:lpstr>
      <vt:lpstr> Dubbo监控管理后台</vt:lpstr>
      <vt:lpstr> Dubbo监控管理后台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分布式链路跟踪skywalking架构图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单龙</cp:lastModifiedBy>
  <cp:revision>120</cp:revision>
  <dcterms:created xsi:type="dcterms:W3CDTF">2016-11-28T04:20:10Z</dcterms:created>
  <dcterms:modified xsi:type="dcterms:W3CDTF">2019-12-30T02:48:35Z</dcterms:modified>
</cp:coreProperties>
</file>